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Microsoft_Equation1.bin" ContentType="application/vnd.openxmlformats-officedocument.oleObject"/>
  <Override PartName="/ppt/embeddings/Microsoft_Equation2.bin" ContentType="application/vnd.openxmlformats-officedocument.oleObject"/>
  <Override PartName="/ppt/embeddings/Microsoft_Equation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9D8A542D-0195-6E4B-B930-4B38D61ECE32}" type="datetimeFigureOut">
              <a:rPr lang="en-US" smtClean="0"/>
              <a:t>15-10-22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381063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D8A542D-0195-6E4B-B930-4B38D61ECE32}" type="datetimeFigureOut">
              <a:rPr lang="en-US" smtClean="0"/>
              <a:t>15-10-22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198080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D8A542D-0195-6E4B-B930-4B38D61ECE32}" type="datetimeFigureOut">
              <a:rPr lang="en-US" smtClean="0"/>
              <a:t>15-10-22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39986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D8A542D-0195-6E4B-B930-4B38D61ECE32}" type="datetimeFigureOut">
              <a:rPr lang="en-US" smtClean="0"/>
              <a:t>15-10-22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309065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D8A542D-0195-6E4B-B930-4B38D61ECE32}" type="datetimeFigureOut">
              <a:rPr lang="en-US" smtClean="0"/>
              <a:t>15-10-22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342495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9D8A542D-0195-6E4B-B930-4B38D61ECE32}" type="datetimeFigureOut">
              <a:rPr lang="en-US" smtClean="0"/>
              <a:t>15-10-22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262337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9D8A542D-0195-6E4B-B930-4B38D61ECE32}" type="datetimeFigureOut">
              <a:rPr lang="en-US" smtClean="0"/>
              <a:t>15-10-22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314636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9D8A542D-0195-6E4B-B930-4B38D61ECE32}" type="datetimeFigureOut">
              <a:rPr lang="en-US" smtClean="0"/>
              <a:t>15-10-22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420906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A542D-0195-6E4B-B930-4B38D61ECE32}" type="datetimeFigureOut">
              <a:rPr lang="en-US" smtClean="0"/>
              <a:t>15-10-22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134271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D8A542D-0195-6E4B-B930-4B38D61ECE32}" type="datetimeFigureOut">
              <a:rPr lang="en-US" smtClean="0"/>
              <a:t>15-10-22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260470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D8A542D-0195-6E4B-B930-4B38D61ECE32}" type="datetimeFigureOut">
              <a:rPr lang="en-US" smtClean="0"/>
              <a:t>15-10-22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C3681-0DDE-C04C-9728-6DD3BEAD1972}" type="slidenum">
              <a:rPr lang="en-US" smtClean="0"/>
              <a:t>‹#›</a:t>
            </a:fld>
            <a:endParaRPr lang="en-US"/>
          </a:p>
        </p:txBody>
      </p:sp>
    </p:spTree>
    <p:extLst>
      <p:ext uri="{BB962C8B-B14F-4D97-AF65-F5344CB8AC3E}">
        <p14:creationId xmlns:p14="http://schemas.microsoft.com/office/powerpoint/2010/main" val="10737510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A542D-0195-6E4B-B930-4B38D61ECE32}" type="datetimeFigureOut">
              <a:rPr lang="en-US" smtClean="0"/>
              <a:t>15-10-22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C3681-0DDE-C04C-9728-6DD3BEAD1972}" type="slidenum">
              <a:rPr lang="en-US" smtClean="0"/>
              <a:t>‹#›</a:t>
            </a:fld>
            <a:endParaRPr lang="en-US"/>
          </a:p>
        </p:txBody>
      </p:sp>
    </p:spTree>
    <p:extLst>
      <p:ext uri="{BB962C8B-B14F-4D97-AF65-F5344CB8AC3E}">
        <p14:creationId xmlns:p14="http://schemas.microsoft.com/office/powerpoint/2010/main" val="2402908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oleObject" Target="../embeddings/Microsoft_Equation2.bin"/><Relationship Id="rId5"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Equation3.bin"/><Relationship Id="rId4" Type="http://schemas.openxmlformats.org/officeDocument/2006/relationships/image" Target="../media/image10.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oleObject" Target="../embeddings/Microsoft_Equation1.bin"/><Relationship Id="rId5"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Tension in Hanging Signs</a:t>
            </a:r>
            <a:endParaRPr lang="en-US" dirty="0"/>
          </a:p>
        </p:txBody>
      </p:sp>
      <p:sp>
        <p:nvSpPr>
          <p:cNvPr id="3" name="Subtitle 2"/>
          <p:cNvSpPr>
            <a:spLocks noGrp="1"/>
          </p:cNvSpPr>
          <p:nvPr>
            <p:ph type="subTitle" idx="1"/>
          </p:nvPr>
        </p:nvSpPr>
        <p:spPr/>
        <p:txBody>
          <a:bodyPr/>
          <a:lstStyle/>
          <a:p>
            <a:r>
              <a:rPr lang="en-US" dirty="0" smtClean="0"/>
              <a:t>St. Augustine Preparatory School</a:t>
            </a:r>
          </a:p>
          <a:p>
            <a:r>
              <a:rPr lang="en-US" dirty="0" smtClean="0"/>
              <a:t>October 22, 2015</a:t>
            </a:r>
          </a:p>
          <a:p>
            <a:endParaRPr lang="en-US" dirty="0"/>
          </a:p>
        </p:txBody>
      </p:sp>
    </p:spTree>
    <p:extLst>
      <p:ext uri="{BB962C8B-B14F-4D97-AF65-F5344CB8AC3E}">
        <p14:creationId xmlns:p14="http://schemas.microsoft.com/office/powerpoint/2010/main" val="706267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399"/>
            <a:ext cx="8229600" cy="1143000"/>
          </a:xfrm>
        </p:spPr>
        <p:txBody>
          <a:bodyPr/>
          <a:lstStyle/>
          <a:p>
            <a:r>
              <a:rPr lang="en-US" dirty="0" smtClean="0"/>
              <a:t>Solution</a:t>
            </a:r>
            <a:endParaRPr lang="en-US" dirty="0"/>
          </a:p>
        </p:txBody>
      </p:sp>
      <p:sp>
        <p:nvSpPr>
          <p:cNvPr id="3" name="Content Placeholder 2"/>
          <p:cNvSpPr>
            <a:spLocks noGrp="1"/>
          </p:cNvSpPr>
          <p:nvPr>
            <p:ph idx="1"/>
          </p:nvPr>
        </p:nvSpPr>
        <p:spPr>
          <a:xfrm>
            <a:off x="457200" y="783996"/>
            <a:ext cx="8229600" cy="5342168"/>
          </a:xfrm>
        </p:spPr>
        <p:txBody>
          <a:bodyPr/>
          <a:lstStyle/>
          <a:p>
            <a:pPr marL="0" indent="0">
              <a:buNone/>
            </a:pPr>
            <a:r>
              <a:rPr lang="en-US" sz="2600" dirty="0" smtClean="0"/>
              <a:t>Find the force of gravity on the sign:</a:t>
            </a:r>
          </a:p>
          <a:p>
            <a:pPr marL="0" indent="0" algn="ctr">
              <a:buNone/>
            </a:pPr>
            <a:r>
              <a:rPr lang="en-US" sz="2600" dirty="0" smtClean="0"/>
              <a:t>Fg = mg = (10.0kg)(-9.81m/s</a:t>
            </a:r>
            <a:r>
              <a:rPr lang="en-US" sz="2600" baseline="30000" dirty="0" smtClean="0"/>
              <a:t>2</a:t>
            </a:r>
            <a:r>
              <a:rPr lang="en-US" sz="2600" dirty="0" smtClean="0"/>
              <a:t>) = -98.1N</a:t>
            </a:r>
          </a:p>
          <a:p>
            <a:pPr marL="0" indent="0" algn="ctr">
              <a:buNone/>
            </a:pPr>
            <a:r>
              <a:rPr lang="en-US" sz="2600" dirty="0" smtClean="0"/>
              <a:t>Since there is two cables at an equal angle, each will take half of the force:</a:t>
            </a:r>
          </a:p>
          <a:p>
            <a:pPr marL="0" indent="0" algn="ctr">
              <a:buNone/>
            </a:pPr>
            <a:r>
              <a:rPr lang="en-US" sz="2600" dirty="0" smtClean="0"/>
              <a:t>98.1N / 2 cables = 49.05N per cable</a:t>
            </a:r>
          </a:p>
          <a:p>
            <a:pPr marL="3086100" lvl="7" indent="0" algn="ctr">
              <a:buNone/>
            </a:pPr>
            <a:endParaRPr lang="en-US" sz="1400" dirty="0"/>
          </a:p>
          <a:p>
            <a:pPr marL="3086100" lvl="7" indent="0">
              <a:buNone/>
            </a:pPr>
            <a:r>
              <a:rPr lang="en-US" sz="1400" dirty="0" smtClean="0"/>
              <a:t>				</a:t>
            </a:r>
          </a:p>
          <a:p>
            <a:pPr marL="3086100" lvl="7" indent="0">
              <a:buNone/>
            </a:pPr>
            <a:endParaRPr lang="en-US" sz="1400" dirty="0"/>
          </a:p>
          <a:p>
            <a:pPr marL="3086100" lvl="7" indent="0">
              <a:buNone/>
            </a:pPr>
            <a:r>
              <a:rPr lang="en-US" sz="1400" dirty="0" smtClean="0"/>
              <a:t>				</a:t>
            </a:r>
            <a:r>
              <a:rPr lang="en-US" sz="2200" dirty="0" smtClean="0"/>
              <a:t>F</a:t>
            </a:r>
            <a:r>
              <a:rPr lang="en-US" sz="2200" baseline="-25000" dirty="0" smtClean="0"/>
              <a:t>T</a:t>
            </a:r>
            <a:r>
              <a:rPr lang="en-US" sz="2200" dirty="0" smtClean="0"/>
              <a:t> can be found</a:t>
            </a:r>
            <a:r>
              <a:rPr lang="en-US" sz="2200" dirty="0"/>
              <a:t> </a:t>
            </a:r>
            <a:r>
              <a:rPr lang="en-US" sz="2200" dirty="0" smtClean="0"/>
              <a:t>by: </a:t>
            </a:r>
          </a:p>
          <a:p>
            <a:pPr marL="3086100" lvl="7" indent="0">
              <a:buNone/>
            </a:pPr>
            <a:endParaRPr lang="en-US" sz="2200" dirty="0" smtClean="0"/>
          </a:p>
          <a:p>
            <a:pPr marL="0" indent="0" algn="ctr">
              <a:buNone/>
            </a:pPr>
            <a:endParaRPr lang="en-US" dirty="0"/>
          </a:p>
        </p:txBody>
      </p:sp>
      <p:pic>
        <p:nvPicPr>
          <p:cNvPr id="4" name="Picture 3" descr="Screen Shot 2015-10-22 at 8.55.0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511367"/>
            <a:ext cx="3886377" cy="2614797"/>
          </a:xfrm>
          <a:prstGeom prst="rect">
            <a:avLst/>
          </a:prstGeom>
        </p:spPr>
      </p:pic>
      <p:cxnSp>
        <p:nvCxnSpPr>
          <p:cNvPr id="6" name="Straight Connector 5"/>
          <p:cNvCxnSpPr/>
          <p:nvPr/>
        </p:nvCxnSpPr>
        <p:spPr>
          <a:xfrm>
            <a:off x="3166889" y="4217895"/>
            <a:ext cx="15678" cy="1379832"/>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a:off x="3182567" y="4515814"/>
            <a:ext cx="705495" cy="3449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888062" y="4217895"/>
            <a:ext cx="972015" cy="369332"/>
          </a:xfrm>
          <a:prstGeom prst="rect">
            <a:avLst/>
          </a:prstGeom>
          <a:noFill/>
        </p:spPr>
        <p:txBody>
          <a:bodyPr wrap="square" rtlCol="0">
            <a:spAutoFit/>
          </a:bodyPr>
          <a:lstStyle/>
          <a:p>
            <a:r>
              <a:rPr lang="en-US" dirty="0" smtClean="0"/>
              <a:t>49.05N</a:t>
            </a:r>
            <a:endParaRPr lang="en-US" dirty="0"/>
          </a:p>
        </p:txBody>
      </p:sp>
      <p:sp>
        <p:nvSpPr>
          <p:cNvPr id="10" name="TextBox 9"/>
          <p:cNvSpPr txBox="1"/>
          <p:nvPr/>
        </p:nvSpPr>
        <p:spPr>
          <a:xfrm>
            <a:off x="1923977" y="4618587"/>
            <a:ext cx="972015" cy="369332"/>
          </a:xfrm>
          <a:prstGeom prst="rect">
            <a:avLst/>
          </a:prstGeom>
          <a:noFill/>
        </p:spPr>
        <p:txBody>
          <a:bodyPr wrap="square" rtlCol="0">
            <a:spAutoFit/>
          </a:bodyPr>
          <a:lstStyle/>
          <a:p>
            <a:r>
              <a:rPr lang="en-US" dirty="0" smtClean="0"/>
              <a:t>F</a:t>
            </a:r>
            <a:r>
              <a:rPr lang="en-US" baseline="-25000" dirty="0" smtClean="0"/>
              <a:t>T</a:t>
            </a:r>
            <a:r>
              <a:rPr lang="en-US" dirty="0" smtClean="0"/>
              <a:t> = ?</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2164000971"/>
              </p:ext>
            </p:extLst>
          </p:nvPr>
        </p:nvGraphicFramePr>
        <p:xfrm>
          <a:off x="5827713" y="4330700"/>
          <a:ext cx="2484437" cy="2398713"/>
        </p:xfrm>
        <a:graphic>
          <a:graphicData uri="http://schemas.openxmlformats.org/presentationml/2006/ole">
            <mc:AlternateContent xmlns:mc="http://schemas.openxmlformats.org/markup-compatibility/2006">
              <mc:Choice xmlns:v="urn:schemas-microsoft-com:vml" Requires="v">
                <p:oleObj spid="_x0000_s2049" name="Equation" r:id="rId4" imgW="1117600" imgH="1079500" progId="Equation.3">
                  <p:embed/>
                </p:oleObj>
              </mc:Choice>
              <mc:Fallback>
                <p:oleObj name="Equation" r:id="rId4" imgW="1117600" imgH="1079500" progId="Equation.3">
                  <p:embed/>
                  <p:pic>
                    <p:nvPicPr>
                      <p:cNvPr id="0" name=""/>
                      <p:cNvPicPr/>
                      <p:nvPr/>
                    </p:nvPicPr>
                    <p:blipFill>
                      <a:blip r:embed="rId5"/>
                      <a:stretch>
                        <a:fillRect/>
                      </a:stretch>
                    </p:blipFill>
                    <p:spPr>
                      <a:xfrm>
                        <a:off x="5827713" y="4330700"/>
                        <a:ext cx="2484437" cy="2398713"/>
                      </a:xfrm>
                      <a:prstGeom prst="rect">
                        <a:avLst/>
                      </a:prstGeom>
                    </p:spPr>
                  </p:pic>
                </p:oleObj>
              </mc:Fallback>
            </mc:AlternateContent>
          </a:graphicData>
        </a:graphic>
      </p:graphicFrame>
    </p:spTree>
    <p:extLst>
      <p:ext uri="{BB962C8B-B14F-4D97-AF65-F5344CB8AC3E}">
        <p14:creationId xmlns:p14="http://schemas.microsoft.com/office/powerpoint/2010/main" val="1804769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6</a:t>
            </a:r>
            <a:endParaRPr lang="en-US" dirty="0"/>
          </a:p>
        </p:txBody>
      </p:sp>
      <p:sp>
        <p:nvSpPr>
          <p:cNvPr id="3" name="Content Placeholder 2"/>
          <p:cNvSpPr>
            <a:spLocks noGrp="1"/>
          </p:cNvSpPr>
          <p:nvPr>
            <p:ph idx="1"/>
          </p:nvPr>
        </p:nvSpPr>
        <p:spPr/>
        <p:txBody>
          <a:bodyPr/>
          <a:lstStyle/>
          <a:p>
            <a:r>
              <a:rPr lang="en-US" dirty="0" smtClean="0"/>
              <a:t>Suppose that a student pulls with two large forces (F</a:t>
            </a:r>
            <a:r>
              <a:rPr lang="en-US" baseline="-25000" dirty="0" smtClean="0"/>
              <a:t>1</a:t>
            </a:r>
            <a:r>
              <a:rPr lang="en-US" dirty="0" smtClean="0"/>
              <a:t> and F</a:t>
            </a:r>
            <a:r>
              <a:rPr lang="en-US" baseline="-25000" dirty="0" smtClean="0"/>
              <a:t>2</a:t>
            </a:r>
            <a:r>
              <a:rPr lang="en-US" dirty="0" smtClean="0"/>
              <a:t>) in order to lift a 1-kg book by two cables. If the cables make a 1-degree angle with the horizontal, then what is the tension in the cable?</a:t>
            </a:r>
          </a:p>
          <a:p>
            <a:pPr marL="0" indent="0">
              <a:buNone/>
            </a:pPr>
            <a:endParaRPr lang="en-US" dirty="0"/>
          </a:p>
        </p:txBody>
      </p:sp>
      <p:pic>
        <p:nvPicPr>
          <p:cNvPr id="4" name="Picture 3" descr="Screen Shot 2015-10-22 at 9.05.1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25" y="4329181"/>
            <a:ext cx="5070692" cy="1796982"/>
          </a:xfrm>
          <a:prstGeom prst="rect">
            <a:avLst/>
          </a:prstGeom>
        </p:spPr>
      </p:pic>
    </p:spTree>
    <p:extLst>
      <p:ext uri="{BB962C8B-B14F-4D97-AF65-F5344CB8AC3E}">
        <p14:creationId xmlns:p14="http://schemas.microsoft.com/office/powerpoint/2010/main" val="4037467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en-US" dirty="0" smtClean="0"/>
              <a:t>Solution</a:t>
            </a:r>
            <a:endParaRPr lang="en-US" dirty="0"/>
          </a:p>
        </p:txBody>
      </p:sp>
      <p:sp>
        <p:nvSpPr>
          <p:cNvPr id="3" name="Content Placeholder 2"/>
          <p:cNvSpPr>
            <a:spLocks noGrp="1"/>
          </p:cNvSpPr>
          <p:nvPr>
            <p:ph idx="1"/>
          </p:nvPr>
        </p:nvSpPr>
        <p:spPr>
          <a:xfrm>
            <a:off x="457200" y="846138"/>
            <a:ext cx="8229600" cy="5280025"/>
          </a:xfrm>
        </p:spPr>
        <p:txBody>
          <a:bodyPr/>
          <a:lstStyle/>
          <a:p>
            <a:pPr marL="0" indent="0">
              <a:buNone/>
            </a:pPr>
            <a:r>
              <a:rPr lang="en-US" dirty="0" smtClean="0"/>
              <a:t>Find the force of gravity</a:t>
            </a:r>
          </a:p>
          <a:p>
            <a:pPr marL="0" indent="0">
              <a:buNone/>
            </a:pPr>
            <a:r>
              <a:rPr lang="en-US" dirty="0" smtClean="0"/>
              <a:t>Fg = mg = (1.00kg)(-9.81m/s</a:t>
            </a:r>
            <a:r>
              <a:rPr lang="en-US" baseline="30000" dirty="0" smtClean="0"/>
              <a:t>2</a:t>
            </a:r>
            <a:r>
              <a:rPr lang="en-US" dirty="0" smtClean="0"/>
              <a:t>) = -9.81 N</a:t>
            </a:r>
          </a:p>
          <a:p>
            <a:pPr marL="0" indent="0">
              <a:buNone/>
            </a:pPr>
            <a:endParaRPr lang="en-US" sz="1000" dirty="0"/>
          </a:p>
          <a:p>
            <a:pPr marL="0" indent="0">
              <a:buNone/>
            </a:pPr>
            <a:r>
              <a:rPr lang="en-US" dirty="0" smtClean="0"/>
              <a:t>2 cables, so each one takes half of the Fg:</a:t>
            </a:r>
          </a:p>
          <a:p>
            <a:pPr marL="0" indent="0" algn="ctr">
              <a:buNone/>
            </a:pPr>
            <a:r>
              <a:rPr lang="en-US" dirty="0" smtClean="0"/>
              <a:t>9.81N / 2 cables = 4.905N</a:t>
            </a:r>
          </a:p>
          <a:p>
            <a:pPr marL="0" indent="0">
              <a:buNone/>
            </a:pPr>
            <a:r>
              <a:rPr lang="en-US" dirty="0" smtClean="0"/>
              <a:t>Calculate the force of tension: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73631694"/>
              </p:ext>
            </p:extLst>
          </p:nvPr>
        </p:nvGraphicFramePr>
        <p:xfrm>
          <a:off x="3040493" y="4048125"/>
          <a:ext cx="2541587" cy="2398713"/>
        </p:xfrm>
        <a:graphic>
          <a:graphicData uri="http://schemas.openxmlformats.org/presentationml/2006/ole">
            <mc:AlternateContent xmlns:mc="http://schemas.openxmlformats.org/markup-compatibility/2006">
              <mc:Choice xmlns:v="urn:schemas-microsoft-com:vml" Requires="v">
                <p:oleObj spid="_x0000_s3073" name="Equation" r:id="rId3" imgW="1143000" imgH="1079500" progId="Equation.3">
                  <p:embed/>
                </p:oleObj>
              </mc:Choice>
              <mc:Fallback>
                <p:oleObj name="Equation" r:id="rId3" imgW="1143000" imgH="1079500" progId="Equation.3">
                  <p:embed/>
                  <p:pic>
                    <p:nvPicPr>
                      <p:cNvPr id="0" name=""/>
                      <p:cNvPicPr/>
                      <p:nvPr/>
                    </p:nvPicPr>
                    <p:blipFill>
                      <a:blip r:embed="rId4"/>
                      <a:stretch>
                        <a:fillRect/>
                      </a:stretch>
                    </p:blipFill>
                    <p:spPr>
                      <a:xfrm>
                        <a:off x="3040493" y="4048125"/>
                        <a:ext cx="2541587" cy="2398713"/>
                      </a:xfrm>
                      <a:prstGeom prst="rect">
                        <a:avLst/>
                      </a:prstGeom>
                    </p:spPr>
                  </p:pic>
                </p:oleObj>
              </mc:Fallback>
            </mc:AlternateContent>
          </a:graphicData>
        </a:graphic>
      </p:graphicFrame>
    </p:spTree>
    <p:extLst>
      <p:ext uri="{BB962C8B-B14F-4D97-AF65-F5344CB8AC3E}">
        <p14:creationId xmlns:p14="http://schemas.microsoft.com/office/powerpoint/2010/main" val="282682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593"/>
            <a:ext cx="8229600" cy="1143000"/>
          </a:xfrm>
        </p:spPr>
        <p:txBody>
          <a:bodyPr/>
          <a:lstStyle/>
          <a:p>
            <a:r>
              <a:rPr lang="en-US" dirty="0" smtClean="0"/>
              <a:t>Theory </a:t>
            </a:r>
            <a:endParaRPr lang="en-US" dirty="0"/>
          </a:p>
        </p:txBody>
      </p:sp>
      <p:sp>
        <p:nvSpPr>
          <p:cNvPr id="3" name="Content Placeholder 2"/>
          <p:cNvSpPr>
            <a:spLocks noGrp="1"/>
          </p:cNvSpPr>
          <p:nvPr>
            <p:ph idx="1"/>
          </p:nvPr>
        </p:nvSpPr>
        <p:spPr>
          <a:xfrm>
            <a:off x="457200" y="1102408"/>
            <a:ext cx="8229600" cy="5404754"/>
          </a:xfrm>
        </p:spPr>
        <p:txBody>
          <a:bodyPr>
            <a:normAutofit/>
          </a:bodyPr>
          <a:lstStyle/>
          <a:p>
            <a:r>
              <a:rPr lang="en-US" dirty="0" smtClean="0"/>
              <a:t>The theory for questions where we are analyzing hanging signs is very similar to when we analyzed pulleys and tension</a:t>
            </a:r>
          </a:p>
          <a:p>
            <a:r>
              <a:rPr lang="en-US" dirty="0" smtClean="0"/>
              <a:t>The force of gravity will act straight downwards and the tension in the cable will have to be equal and opposite to the force of gravity (or else the sign would fall to the ground). </a:t>
            </a:r>
          </a:p>
          <a:p>
            <a:pPr lvl="1"/>
            <a:r>
              <a:rPr lang="en-US" dirty="0" smtClean="0"/>
              <a:t>The sign is considered to be at equilibrium (all forces cancel)</a:t>
            </a:r>
          </a:p>
        </p:txBody>
      </p:sp>
    </p:spTree>
    <p:extLst>
      <p:ext uri="{BB962C8B-B14F-4D97-AF65-F5344CB8AC3E}">
        <p14:creationId xmlns:p14="http://schemas.microsoft.com/office/powerpoint/2010/main" val="990998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479"/>
            <a:ext cx="8229600" cy="1143000"/>
          </a:xfrm>
        </p:spPr>
        <p:txBody>
          <a:bodyPr/>
          <a:lstStyle/>
          <a:p>
            <a:r>
              <a:rPr lang="en-US" dirty="0" smtClean="0"/>
              <a:t>Problem 1</a:t>
            </a:r>
            <a:endParaRPr lang="en-US" dirty="0"/>
          </a:p>
        </p:txBody>
      </p:sp>
      <p:sp>
        <p:nvSpPr>
          <p:cNvPr id="3" name="Content Placeholder 2"/>
          <p:cNvSpPr>
            <a:spLocks noGrp="1"/>
          </p:cNvSpPr>
          <p:nvPr>
            <p:ph idx="1"/>
          </p:nvPr>
        </p:nvSpPr>
        <p:spPr>
          <a:xfrm>
            <a:off x="457200" y="970522"/>
            <a:ext cx="8229600" cy="5155642"/>
          </a:xfrm>
        </p:spPr>
        <p:txBody>
          <a:bodyPr/>
          <a:lstStyle/>
          <a:p>
            <a:pPr marL="0" indent="0">
              <a:buNone/>
            </a:pPr>
            <a:r>
              <a:rPr lang="en-US" dirty="0" smtClean="0"/>
              <a:t>A sign is hung by two separate cables that connect at the middle of the sign, each with an angle of 30.0 degrees to the horizontal. If the force of tension in each of the cables is 50.0 N, what is the weight of the sign?</a:t>
            </a:r>
            <a:endParaRPr lang="en-US" dirty="0"/>
          </a:p>
        </p:txBody>
      </p:sp>
      <p:pic>
        <p:nvPicPr>
          <p:cNvPr id="4" name="Picture 3" descr="Screen Shot 2015-10-22 at 8.28.4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9229" y="3462700"/>
            <a:ext cx="3797300" cy="3238500"/>
          </a:xfrm>
          <a:prstGeom prst="rect">
            <a:avLst/>
          </a:prstGeom>
        </p:spPr>
      </p:pic>
    </p:spTree>
    <p:extLst>
      <p:ext uri="{BB962C8B-B14F-4D97-AF65-F5344CB8AC3E}">
        <p14:creationId xmlns:p14="http://schemas.microsoft.com/office/powerpoint/2010/main" val="138363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Solution</a:t>
            </a:r>
            <a:endParaRPr lang="en-US" dirty="0"/>
          </a:p>
        </p:txBody>
      </p:sp>
      <p:sp>
        <p:nvSpPr>
          <p:cNvPr id="3" name="Content Placeholder 2"/>
          <p:cNvSpPr>
            <a:spLocks noGrp="1"/>
          </p:cNvSpPr>
          <p:nvPr>
            <p:ph idx="1"/>
          </p:nvPr>
        </p:nvSpPr>
        <p:spPr>
          <a:xfrm>
            <a:off x="457199" y="1143000"/>
            <a:ext cx="8385005" cy="4983163"/>
          </a:xfrm>
        </p:spPr>
        <p:txBody>
          <a:bodyPr/>
          <a:lstStyle/>
          <a:p>
            <a:pPr marL="0" indent="0">
              <a:buNone/>
            </a:pPr>
            <a:r>
              <a:rPr lang="en-US" dirty="0" smtClean="0"/>
              <a:t>The weight of the sign, F</a:t>
            </a:r>
            <a:r>
              <a:rPr lang="en-US" baseline="-25000" dirty="0" smtClean="0"/>
              <a:t>g</a:t>
            </a:r>
            <a:r>
              <a:rPr lang="en-US" dirty="0" smtClean="0"/>
              <a:t>, is equal to the two upward y-components of the tension. </a:t>
            </a:r>
          </a:p>
          <a:p>
            <a:pPr marL="0" indent="0">
              <a:buNone/>
            </a:pPr>
            <a:endParaRPr lang="en-US" dirty="0"/>
          </a:p>
          <a:p>
            <a:pPr marL="0" indent="0">
              <a:buNone/>
            </a:pPr>
            <a:r>
              <a:rPr lang="en-US" dirty="0" smtClean="0"/>
              <a:t>					If there are two cables and each</a:t>
            </a:r>
          </a:p>
          <a:p>
            <a:pPr marL="0" indent="0">
              <a:buNone/>
            </a:pPr>
            <a:r>
              <a:rPr lang="en-US" dirty="0"/>
              <a:t>	</a:t>
            </a:r>
            <a:r>
              <a:rPr lang="en-US" dirty="0" smtClean="0"/>
              <a:t>				supports 25N of force in the </a:t>
            </a:r>
          </a:p>
          <a:p>
            <a:pPr marL="0" indent="0">
              <a:buNone/>
            </a:pPr>
            <a:r>
              <a:rPr lang="en-US" dirty="0"/>
              <a:t>	</a:t>
            </a:r>
            <a:r>
              <a:rPr lang="en-US" dirty="0" smtClean="0"/>
              <a:t>				y-direction, then the weight of the 					sign will be:</a:t>
            </a:r>
          </a:p>
          <a:p>
            <a:pPr marL="0" indent="0">
              <a:buNone/>
            </a:pPr>
            <a:r>
              <a:rPr lang="en-US" dirty="0"/>
              <a:t>	</a:t>
            </a:r>
            <a:r>
              <a:rPr lang="en-US" dirty="0" smtClean="0"/>
              <a:t>				Weight = 25N + 25N = 50N</a:t>
            </a:r>
            <a:endParaRPr lang="en-US" dirty="0"/>
          </a:p>
        </p:txBody>
      </p:sp>
      <p:pic>
        <p:nvPicPr>
          <p:cNvPr id="4" name="Picture 3" descr="Screen Shot 2015-10-22 at 8.32.3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444826"/>
            <a:ext cx="2095500" cy="3263900"/>
          </a:xfrm>
          <a:prstGeom prst="rect">
            <a:avLst/>
          </a:prstGeom>
        </p:spPr>
      </p:pic>
    </p:spTree>
    <p:extLst>
      <p:ext uri="{BB962C8B-B14F-4D97-AF65-F5344CB8AC3E}">
        <p14:creationId xmlns:p14="http://schemas.microsoft.com/office/powerpoint/2010/main" val="263323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idx="1"/>
          </p:nvPr>
        </p:nvSpPr>
        <p:spPr>
          <a:xfrm>
            <a:off x="457200" y="1417638"/>
            <a:ext cx="8229600" cy="4708525"/>
          </a:xfrm>
        </p:spPr>
        <p:txBody>
          <a:bodyPr/>
          <a:lstStyle/>
          <a:p>
            <a:r>
              <a:rPr lang="en-US" dirty="0" smtClean="0"/>
              <a:t>Using the following diagram, calculate the force of tension in each of the two cables that hold up the 5.00kg sign. </a:t>
            </a:r>
            <a:endParaRPr lang="en-US" dirty="0"/>
          </a:p>
        </p:txBody>
      </p:sp>
      <p:pic>
        <p:nvPicPr>
          <p:cNvPr id="4" name="Picture 3" descr="Screen Shot 2015-10-22 at 8.34.5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4873" y="3379046"/>
            <a:ext cx="4444523" cy="2747117"/>
          </a:xfrm>
          <a:prstGeom prst="rect">
            <a:avLst/>
          </a:prstGeom>
        </p:spPr>
      </p:pic>
    </p:spTree>
    <p:extLst>
      <p:ext uri="{BB962C8B-B14F-4D97-AF65-F5344CB8AC3E}">
        <p14:creationId xmlns:p14="http://schemas.microsoft.com/office/powerpoint/2010/main" val="392453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46"/>
            <a:ext cx="8229600" cy="1143000"/>
          </a:xfrm>
        </p:spPr>
        <p:txBody>
          <a:bodyPr/>
          <a:lstStyle/>
          <a:p>
            <a:r>
              <a:rPr lang="en-US" dirty="0" smtClean="0"/>
              <a:t>Solution</a:t>
            </a:r>
            <a:endParaRPr lang="en-US" dirty="0"/>
          </a:p>
        </p:txBody>
      </p:sp>
      <p:sp>
        <p:nvSpPr>
          <p:cNvPr id="3" name="Content Placeholder 2"/>
          <p:cNvSpPr>
            <a:spLocks noGrp="1"/>
          </p:cNvSpPr>
          <p:nvPr>
            <p:ph idx="1"/>
          </p:nvPr>
        </p:nvSpPr>
        <p:spPr>
          <a:xfrm>
            <a:off x="457200" y="1149446"/>
            <a:ext cx="8229600" cy="4976717"/>
          </a:xfrm>
        </p:spPr>
        <p:txBody>
          <a:bodyPr>
            <a:normAutofit/>
          </a:bodyPr>
          <a:lstStyle/>
          <a:p>
            <a:pPr marL="0" indent="0">
              <a:buNone/>
            </a:pPr>
            <a:r>
              <a:rPr lang="en-US" sz="2600" dirty="0" smtClean="0"/>
              <a:t>We need to first calculate the force of gravity on the sign:</a:t>
            </a:r>
          </a:p>
          <a:p>
            <a:pPr marL="0" indent="0">
              <a:buNone/>
            </a:pPr>
            <a:r>
              <a:rPr lang="en-US" sz="2600" dirty="0" smtClean="0"/>
              <a:t>Fg = mg = (5.0kg)(-9.81m/s</a:t>
            </a:r>
            <a:r>
              <a:rPr lang="en-US" sz="2600" baseline="30000" dirty="0" smtClean="0"/>
              <a:t>2</a:t>
            </a:r>
            <a:r>
              <a:rPr lang="en-US" sz="2600" dirty="0" smtClean="0"/>
              <a:t>) = -49.05 N</a:t>
            </a:r>
          </a:p>
          <a:p>
            <a:pPr marL="0" indent="0">
              <a:buNone/>
            </a:pPr>
            <a:r>
              <a:rPr lang="en-US" sz="2600" dirty="0" smtClean="0"/>
              <a:t>Since there are two cables and they are at the same angle as each other, each one will take half of the force:</a:t>
            </a:r>
          </a:p>
          <a:p>
            <a:pPr marL="0" indent="0" algn="ctr">
              <a:buNone/>
            </a:pPr>
            <a:r>
              <a:rPr lang="en-US" sz="2600" dirty="0" smtClean="0"/>
              <a:t>-49.05N / 2 cables = -24.525N/cable</a:t>
            </a:r>
          </a:p>
          <a:p>
            <a:pPr marL="0" indent="0">
              <a:buNone/>
            </a:pPr>
            <a:r>
              <a:rPr lang="en-US" sz="2600" dirty="0" smtClean="0"/>
              <a:t>We now know the y-component of the tension force. We can find the resultant (total) tension in the cable: </a:t>
            </a:r>
          </a:p>
          <a:p>
            <a:pPr marL="0" indent="0" algn="ctr">
              <a:buNone/>
            </a:pPr>
            <a:endParaRPr lang="en-US" sz="2600" dirty="0" smtClean="0"/>
          </a:p>
          <a:p>
            <a:pPr marL="0" indent="0">
              <a:buNone/>
            </a:pPr>
            <a:endParaRPr lang="en-US" sz="2600" dirty="0"/>
          </a:p>
        </p:txBody>
      </p:sp>
      <p:pic>
        <p:nvPicPr>
          <p:cNvPr id="4" name="Picture 3" descr="Screen Shot 2015-10-22 at 8.38.4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8190" y="4288201"/>
            <a:ext cx="5562600" cy="2413000"/>
          </a:xfrm>
          <a:prstGeom prst="rect">
            <a:avLst/>
          </a:prstGeom>
        </p:spPr>
      </p:pic>
    </p:spTree>
    <p:extLst>
      <p:ext uri="{BB962C8B-B14F-4D97-AF65-F5344CB8AC3E}">
        <p14:creationId xmlns:p14="http://schemas.microsoft.com/office/powerpoint/2010/main" val="435725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0236"/>
          </a:xfrm>
        </p:spPr>
        <p:txBody>
          <a:bodyPr>
            <a:normAutofit fontScale="90000"/>
          </a:bodyPr>
          <a:lstStyle/>
          <a:p>
            <a:r>
              <a:rPr lang="en-US" dirty="0" smtClean="0"/>
              <a:t>Problem 3</a:t>
            </a:r>
            <a:endParaRPr lang="en-US" dirty="0"/>
          </a:p>
        </p:txBody>
      </p:sp>
      <p:sp>
        <p:nvSpPr>
          <p:cNvPr id="3" name="Content Placeholder 2"/>
          <p:cNvSpPr>
            <a:spLocks noGrp="1"/>
          </p:cNvSpPr>
          <p:nvPr>
            <p:ph idx="1"/>
          </p:nvPr>
        </p:nvSpPr>
        <p:spPr>
          <a:xfrm>
            <a:off x="457200" y="1175994"/>
            <a:ext cx="8229600" cy="4950170"/>
          </a:xfrm>
        </p:spPr>
        <p:txBody>
          <a:bodyPr>
            <a:normAutofit/>
          </a:bodyPr>
          <a:lstStyle/>
          <a:p>
            <a:r>
              <a:rPr lang="en-US" sz="2800" dirty="0" smtClean="0"/>
              <a:t>The sign below hangs outside the physics classroom, advertising the most important truth to be found inside. The sign is supported by a diagonal cable and a rigid horizontal bar. If the sign has a mass of 50 kg, then determine the tension in the diagonal cable that supports its weight.</a:t>
            </a:r>
            <a:endParaRPr lang="en-US" sz="2800" dirty="0"/>
          </a:p>
        </p:txBody>
      </p:sp>
      <p:pic>
        <p:nvPicPr>
          <p:cNvPr id="4" name="Picture 3" descr="Screen Shot 2015-10-22 at 8.40.5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5993" y="3712995"/>
            <a:ext cx="4495404" cy="2737802"/>
          </a:xfrm>
          <a:prstGeom prst="rect">
            <a:avLst/>
          </a:prstGeom>
        </p:spPr>
      </p:pic>
    </p:spTree>
    <p:extLst>
      <p:ext uri="{BB962C8B-B14F-4D97-AF65-F5344CB8AC3E}">
        <p14:creationId xmlns:p14="http://schemas.microsoft.com/office/powerpoint/2010/main" val="2432196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9995"/>
          </a:xfrm>
        </p:spPr>
        <p:txBody>
          <a:bodyPr/>
          <a:lstStyle/>
          <a:p>
            <a:r>
              <a:rPr lang="en-US" dirty="0" smtClean="0"/>
              <a:t>Solution</a:t>
            </a:r>
            <a:endParaRPr lang="en-US" dirty="0"/>
          </a:p>
        </p:txBody>
      </p:sp>
      <p:sp>
        <p:nvSpPr>
          <p:cNvPr id="3" name="Content Placeholder 2"/>
          <p:cNvSpPr>
            <a:spLocks noGrp="1"/>
          </p:cNvSpPr>
          <p:nvPr>
            <p:ph idx="1"/>
          </p:nvPr>
        </p:nvSpPr>
        <p:spPr>
          <a:xfrm>
            <a:off x="457200" y="1144634"/>
            <a:ext cx="8229600" cy="4981530"/>
          </a:xfrm>
        </p:spPr>
        <p:txBody>
          <a:bodyPr/>
          <a:lstStyle/>
          <a:p>
            <a:pPr marL="0" indent="0">
              <a:buNone/>
            </a:pPr>
            <a:r>
              <a:rPr lang="en-US" sz="2900" dirty="0" smtClean="0"/>
              <a:t>You must first calculate the force of gravity on the sign:</a:t>
            </a:r>
          </a:p>
          <a:p>
            <a:pPr marL="0" indent="0" algn="ctr">
              <a:buNone/>
            </a:pPr>
            <a:r>
              <a:rPr lang="en-US" sz="2900" dirty="0" smtClean="0"/>
              <a:t>Fg = mg = (50.0kg)(9.81m/s</a:t>
            </a:r>
            <a:r>
              <a:rPr lang="en-US" sz="2900" baseline="30000" dirty="0" smtClean="0"/>
              <a:t>2</a:t>
            </a:r>
            <a:r>
              <a:rPr lang="en-US" sz="2900" dirty="0" smtClean="0"/>
              <a:t>) = -490.5N</a:t>
            </a:r>
          </a:p>
          <a:p>
            <a:pPr marL="0" indent="0" algn="ctr">
              <a:buNone/>
            </a:pPr>
            <a:endParaRPr lang="en-US" dirty="0"/>
          </a:p>
          <a:p>
            <a:pPr marL="0" indent="0">
              <a:buNone/>
            </a:pPr>
            <a:r>
              <a:rPr lang="en-US" sz="2200" dirty="0" smtClean="0"/>
              <a:t>		</a:t>
            </a:r>
            <a:r>
              <a:rPr lang="en-US" sz="2200" b="1" u="sng" dirty="0" smtClean="0"/>
              <a:t>Diagram </a:t>
            </a:r>
            <a:r>
              <a:rPr lang="en-US" sz="2200" dirty="0" smtClean="0"/>
              <a:t>					</a:t>
            </a:r>
            <a:endParaRPr lang="en-US" dirty="0"/>
          </a:p>
        </p:txBody>
      </p:sp>
      <p:pic>
        <p:nvPicPr>
          <p:cNvPr id="4" name="Picture 3" descr="Screen Shot 2015-10-22 at 8.40.52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642" y="4068764"/>
            <a:ext cx="3378200" cy="2057400"/>
          </a:xfrm>
          <a:prstGeom prst="rect">
            <a:avLst/>
          </a:prstGeom>
        </p:spPr>
      </p:pic>
      <p:cxnSp>
        <p:nvCxnSpPr>
          <p:cNvPr id="6" name="Straight Arrow Connector 5"/>
          <p:cNvCxnSpPr/>
          <p:nvPr/>
        </p:nvCxnSpPr>
        <p:spPr>
          <a:xfrm flipV="1">
            <a:off x="2978757" y="4280615"/>
            <a:ext cx="0" cy="11289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a:off x="1050404" y="4280615"/>
            <a:ext cx="192835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978757" y="4703973"/>
            <a:ext cx="1896998" cy="430887"/>
          </a:xfrm>
          <a:prstGeom prst="rect">
            <a:avLst/>
          </a:prstGeom>
          <a:noFill/>
        </p:spPr>
        <p:txBody>
          <a:bodyPr wrap="square" rtlCol="0">
            <a:spAutoFit/>
          </a:bodyPr>
          <a:lstStyle/>
          <a:p>
            <a:r>
              <a:rPr lang="en-US" sz="2200" dirty="0" err="1" smtClean="0"/>
              <a:t>F</a:t>
            </a:r>
            <a:r>
              <a:rPr lang="en-US" sz="2200" baseline="-25000" dirty="0" err="1"/>
              <a:t>T</a:t>
            </a:r>
            <a:r>
              <a:rPr lang="en-US" sz="2200" baseline="-25000" dirty="0" err="1" smtClean="0"/>
              <a:t>,y</a:t>
            </a:r>
            <a:r>
              <a:rPr lang="en-US" sz="2200" dirty="0" smtClean="0"/>
              <a:t> = 490.5 N</a:t>
            </a:r>
            <a:endParaRPr lang="en-US" sz="2200" dirty="0"/>
          </a:p>
        </p:txBody>
      </p:sp>
      <p:sp>
        <p:nvSpPr>
          <p:cNvPr id="13" name="TextBox 12"/>
          <p:cNvSpPr txBox="1"/>
          <p:nvPr/>
        </p:nvSpPr>
        <p:spPr>
          <a:xfrm>
            <a:off x="1050404" y="3849728"/>
            <a:ext cx="2351939" cy="430887"/>
          </a:xfrm>
          <a:prstGeom prst="rect">
            <a:avLst/>
          </a:prstGeom>
          <a:noFill/>
        </p:spPr>
        <p:txBody>
          <a:bodyPr wrap="square" rtlCol="0">
            <a:spAutoFit/>
          </a:bodyPr>
          <a:lstStyle/>
          <a:p>
            <a:r>
              <a:rPr lang="en-US" sz="2200" dirty="0" err="1" smtClean="0"/>
              <a:t>F</a:t>
            </a:r>
            <a:r>
              <a:rPr lang="en-US" sz="2200" baseline="-25000" dirty="0" err="1" smtClean="0"/>
              <a:t>T,x</a:t>
            </a:r>
            <a:r>
              <a:rPr lang="en-US" sz="2200" baseline="-25000" dirty="0" smtClean="0"/>
              <a:t> </a:t>
            </a:r>
            <a:r>
              <a:rPr lang="en-US" sz="2200" dirty="0" smtClean="0"/>
              <a:t>– not needed</a:t>
            </a:r>
            <a:endParaRPr lang="en-US" sz="2200" dirty="0"/>
          </a:p>
        </p:txBody>
      </p:sp>
      <p:sp>
        <p:nvSpPr>
          <p:cNvPr id="14" name="TextBox 13"/>
          <p:cNvSpPr txBox="1"/>
          <p:nvPr/>
        </p:nvSpPr>
        <p:spPr>
          <a:xfrm>
            <a:off x="2461683" y="4703973"/>
            <a:ext cx="736561" cy="430887"/>
          </a:xfrm>
          <a:prstGeom prst="rect">
            <a:avLst/>
          </a:prstGeom>
          <a:noFill/>
        </p:spPr>
        <p:txBody>
          <a:bodyPr wrap="square" rtlCol="0">
            <a:spAutoFit/>
          </a:bodyPr>
          <a:lstStyle/>
          <a:p>
            <a:r>
              <a:rPr lang="en-US" sz="2200" dirty="0" smtClean="0"/>
              <a:t>60°</a:t>
            </a:r>
            <a:endParaRPr lang="en-US" sz="2200" dirty="0"/>
          </a:p>
        </p:txBody>
      </p:sp>
      <p:sp>
        <p:nvSpPr>
          <p:cNvPr id="16" name="TextBox 15"/>
          <p:cNvSpPr txBox="1"/>
          <p:nvPr/>
        </p:nvSpPr>
        <p:spPr>
          <a:xfrm>
            <a:off x="4515169" y="2787899"/>
            <a:ext cx="3825351" cy="2123658"/>
          </a:xfrm>
          <a:prstGeom prst="rect">
            <a:avLst/>
          </a:prstGeom>
          <a:noFill/>
        </p:spPr>
        <p:txBody>
          <a:bodyPr wrap="square" rtlCol="0">
            <a:spAutoFit/>
          </a:bodyPr>
          <a:lstStyle/>
          <a:p>
            <a:r>
              <a:rPr lang="en-US" sz="2200" dirty="0" smtClean="0"/>
              <a:t>We can calculate the force of tension in the cable now since we have an angle and we have the force component in the y-direction</a:t>
            </a:r>
          </a:p>
          <a:p>
            <a:endParaRPr lang="en-US" sz="2200" dirty="0" smtClean="0"/>
          </a:p>
        </p:txBody>
      </p:sp>
      <p:graphicFrame>
        <p:nvGraphicFramePr>
          <p:cNvPr id="17" name="Object 16"/>
          <p:cNvGraphicFramePr>
            <a:graphicFrameLocks noChangeAspect="1"/>
          </p:cNvGraphicFramePr>
          <p:nvPr>
            <p:extLst>
              <p:ext uri="{D42A27DB-BD31-4B8C-83A1-F6EECF244321}">
                <p14:modId xmlns:p14="http://schemas.microsoft.com/office/powerpoint/2010/main" val="845733553"/>
              </p:ext>
            </p:extLst>
          </p:nvPr>
        </p:nvGraphicFramePr>
        <p:xfrm>
          <a:off x="5799366" y="4329953"/>
          <a:ext cx="2541154" cy="2399978"/>
        </p:xfrm>
        <a:graphic>
          <a:graphicData uri="http://schemas.openxmlformats.org/presentationml/2006/ole">
            <mc:AlternateContent xmlns:mc="http://schemas.openxmlformats.org/markup-compatibility/2006">
              <mc:Choice xmlns:v="urn:schemas-microsoft-com:vml" Requires="v">
                <p:oleObj spid="_x0000_s1026" name="Equation" r:id="rId4" imgW="1143000" imgH="1079500" progId="Equation.3">
                  <p:embed/>
                </p:oleObj>
              </mc:Choice>
              <mc:Fallback>
                <p:oleObj name="Equation" r:id="rId4" imgW="1143000" imgH="1079500" progId="Equation.3">
                  <p:embed/>
                  <p:pic>
                    <p:nvPicPr>
                      <p:cNvPr id="0" name=""/>
                      <p:cNvPicPr/>
                      <p:nvPr/>
                    </p:nvPicPr>
                    <p:blipFill>
                      <a:blip r:embed="rId5"/>
                      <a:stretch>
                        <a:fillRect/>
                      </a:stretch>
                    </p:blipFill>
                    <p:spPr>
                      <a:xfrm>
                        <a:off x="5799366" y="4329953"/>
                        <a:ext cx="2541154" cy="2399978"/>
                      </a:xfrm>
                      <a:prstGeom prst="rect">
                        <a:avLst/>
                      </a:prstGeom>
                    </p:spPr>
                  </p:pic>
                </p:oleObj>
              </mc:Fallback>
            </mc:AlternateContent>
          </a:graphicData>
        </a:graphic>
      </p:graphicFrame>
    </p:spTree>
    <p:extLst>
      <p:ext uri="{BB962C8B-B14F-4D97-AF65-F5344CB8AC3E}">
        <p14:creationId xmlns:p14="http://schemas.microsoft.com/office/powerpoint/2010/main" val="220004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4</a:t>
            </a:r>
            <a:endParaRPr lang="en-US" dirty="0"/>
          </a:p>
        </p:txBody>
      </p:sp>
      <p:sp>
        <p:nvSpPr>
          <p:cNvPr id="3" name="Content Placeholder 2"/>
          <p:cNvSpPr>
            <a:spLocks noGrp="1"/>
          </p:cNvSpPr>
          <p:nvPr>
            <p:ph idx="1"/>
          </p:nvPr>
        </p:nvSpPr>
        <p:spPr/>
        <p:txBody>
          <a:bodyPr/>
          <a:lstStyle/>
          <a:p>
            <a:r>
              <a:rPr lang="en-US" dirty="0" smtClean="0"/>
              <a:t>After its most recent delivery, the infamous stork announces the good news. If the sign has a mass of 10 kg, then what is the tensional force in each cable? </a:t>
            </a:r>
            <a:endParaRPr lang="en-US" dirty="0"/>
          </a:p>
        </p:txBody>
      </p:sp>
      <p:pic>
        <p:nvPicPr>
          <p:cNvPr id="4" name="Picture 3" descr="Screen Shot 2015-10-22 at 8.55.0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4838" y="3682793"/>
            <a:ext cx="3886377" cy="2614797"/>
          </a:xfrm>
          <a:prstGeom prst="rect">
            <a:avLst/>
          </a:prstGeom>
        </p:spPr>
      </p:pic>
    </p:spTree>
    <p:extLst>
      <p:ext uri="{BB962C8B-B14F-4D97-AF65-F5344CB8AC3E}">
        <p14:creationId xmlns:p14="http://schemas.microsoft.com/office/powerpoint/2010/main" val="3430368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TotalTime>
  <Words>592</Words>
  <Application>Microsoft Macintosh PowerPoint</Application>
  <PresentationFormat>On-screen Show (4:3)</PresentationFormat>
  <Paragraphs>59</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Microsoft Equation</vt:lpstr>
      <vt:lpstr>Tension in Hanging Signs</vt:lpstr>
      <vt:lpstr>Theory </vt:lpstr>
      <vt:lpstr>Problem 1</vt:lpstr>
      <vt:lpstr>Solution</vt:lpstr>
      <vt:lpstr>Problem 2</vt:lpstr>
      <vt:lpstr>Solution</vt:lpstr>
      <vt:lpstr>Problem 3</vt:lpstr>
      <vt:lpstr>Solution</vt:lpstr>
      <vt:lpstr>Problem 4</vt:lpstr>
      <vt:lpstr>Solution</vt:lpstr>
      <vt:lpstr>Problem 6</vt:lpstr>
      <vt:lpstr>Solution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Tension in Hanging Signs</dc:title>
  <dc:creator>Darren</dc:creator>
  <cp:lastModifiedBy>Darren</cp:lastModifiedBy>
  <cp:revision>5</cp:revision>
  <dcterms:created xsi:type="dcterms:W3CDTF">2015-10-22T14:24:59Z</dcterms:created>
  <dcterms:modified xsi:type="dcterms:W3CDTF">2015-10-22T15:08:07Z</dcterms:modified>
</cp:coreProperties>
</file>